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5" r:id="rId3"/>
    <p:sldId id="284" r:id="rId4"/>
    <p:sldId id="257" r:id="rId5"/>
    <p:sldId id="271" r:id="rId6"/>
    <p:sldId id="272" r:id="rId7"/>
    <p:sldId id="258" r:id="rId8"/>
    <p:sldId id="277" r:id="rId9"/>
    <p:sldId id="259" r:id="rId10"/>
    <p:sldId id="261" r:id="rId11"/>
    <p:sldId id="275" r:id="rId12"/>
    <p:sldId id="278" r:id="rId13"/>
    <p:sldId id="260" r:id="rId14"/>
    <p:sldId id="279" r:id="rId15"/>
    <p:sldId id="280" r:id="rId16"/>
    <p:sldId id="281" r:id="rId17"/>
    <p:sldId id="282" r:id="rId18"/>
    <p:sldId id="283" r:id="rId19"/>
    <p:sldId id="270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005828"/>
    <a:srgbClr val="0000CC"/>
    <a:srgbClr val="FFFF8F"/>
    <a:srgbClr val="C9FFC9"/>
    <a:srgbClr val="99FF99"/>
    <a:srgbClr val="FFFF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Мои рисунки\f_15_13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 flipH="1">
            <a:off x="-142908" y="-1"/>
            <a:ext cx="9286908" cy="68796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3214686"/>
            <a:ext cx="4937570" cy="25545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Особенности  ГИА  </a:t>
            </a:r>
          </a:p>
          <a:p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выпускников </a:t>
            </a:r>
          </a:p>
          <a:p>
            <a:r>
              <a:rPr lang="en-US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IX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классов</a:t>
            </a:r>
            <a:r>
              <a:rPr lang="en-US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 2011 г.</a:t>
            </a:r>
          </a:p>
          <a:p>
            <a:endParaRPr lang="ru-RU" sz="3200" b="1" spc="50" dirty="0" smtClean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Гимназия №7.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286124"/>
            <a:ext cx="2071702" cy="2643206"/>
          </a:xfrm>
          <a:prstGeom prst="rect">
            <a:avLst/>
          </a:prstGeom>
          <a:noFill/>
          <a:ln w="57150" cmpd="tri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714356"/>
            <a:ext cx="78581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Используйте материалы сайтов:</a:t>
            </a:r>
            <a:endParaRPr lang="en-US" sz="3200" b="1" i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 smtClean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www.edu.ru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Федеральный портал "Российское образование";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www.rustest.ru</a:t>
            </a:r>
            <a:r>
              <a:rPr lang="en-US" sz="3200" b="1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ФГУ "Федеральный   центр тестирования";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www.fipi.ru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Федеральный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институт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педагогических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измерений;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0" u="sng" strike="noStrike" cap="none" normalizeH="0" baseline="0" dirty="0" err="1" smtClean="0">
                <a:ln>
                  <a:noFill/>
                </a:ln>
                <a:solidFill>
                  <a:srgbClr val="005C96"/>
                </a:solidFill>
                <a:effectLst/>
                <a:latin typeface="Arial" pitchFamily="34" charset="0"/>
                <a:ea typeface="Times New Roman" pitchFamily="18" charset="0"/>
              </a:rPr>
              <a:t>www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5C96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en-US" sz="3200" b="1" i="0" u="sng" strike="noStrike" cap="none" normalizeH="0" baseline="0" dirty="0" smtClean="0">
                <a:ln>
                  <a:noFill/>
                </a:ln>
                <a:solidFill>
                  <a:srgbClr val="005C96"/>
                </a:solidFill>
                <a:effectLst/>
                <a:latin typeface="Arial" pitchFamily="34" charset="0"/>
                <a:ea typeface="Times New Roman" pitchFamily="18" charset="0"/>
              </a:rPr>
              <a:t>ege.edu</a:t>
            </a:r>
            <a:r>
              <a:rPr lang="en-US" sz="3200" b="1" u="sng" dirty="0" smtClean="0">
                <a:solidFill>
                  <a:srgbClr val="005C96"/>
                </a:solidFill>
                <a:latin typeface="Arial" pitchFamily="34" charset="0"/>
                <a:ea typeface="Times New Roman" pitchFamily="18" charset="0"/>
              </a:rPr>
              <a:t>.ru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</a:rPr>
              <a:t>Официальный портал Единого Государственного Экзамена.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3" descr="G:\флешка отчеты\Привет! Как дела))\ЕГЭ родителям\картинки\4941_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5286388"/>
            <a:ext cx="1357298" cy="1357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7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Выпускникам 9 классов, прошедшим государственную (итоговую) аттестацию (ГИА), выдается документ государственного образца –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аттестат об основном общем образовании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. В дополнение к аттестату - сертификат, подтверждающий результаты экзаменов в новой форме.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В аттестат выставляются итоговые отметки по предметам, которые изучались выпускником в классах второй ступени общего образования.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Итоговая отметка 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определяется на основании годовой и экзаменационной отметки с учетом четвертных отметок, а также фактической подготовки выпускника.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Выпускникам 9 класса, имеющим годовые, экзаменационные и итоговые отметки "</a:t>
            </a:r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5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", выдается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аттестат</a:t>
            </a:r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об основном общем образовании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особого образца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. 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Учащиеся 9 классов, </a:t>
            </a:r>
            <a:r>
              <a:rPr lang="ru-RU" sz="24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не допущенные 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или </a:t>
            </a:r>
            <a:r>
              <a:rPr lang="ru-RU" sz="24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не прошедшие ГИА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получают справку об обучении 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установленного образца. Лицам, получившим справку, через год предоставляется право пройти государственную (итоговую) аттестацию в форме экстерната.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8286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22</a:t>
            </a:r>
            <a:r>
              <a:rPr lang="ru-RU" sz="32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марта </a:t>
            </a: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-</a:t>
            </a:r>
            <a:r>
              <a:rPr lang="en-US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Пробный экзамен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по математике.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solidFill>
                <a:srgbClr val="0000CC"/>
              </a:solidFill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ППЭ - СОШ № 20</a:t>
            </a:r>
            <a:endParaRPr lang="en-US" sz="3200" b="1" i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G:\ИТОГ АТТест 2011\карт ЕГЭ\pic_61835.jpg"/>
          <p:cNvPicPr>
            <a:picLocks noChangeAspect="1" noChangeArrowheads="1"/>
          </p:cNvPicPr>
          <p:nvPr/>
        </p:nvPicPr>
        <p:blipFill>
          <a:blip r:embed="rId2"/>
          <a:srcRect r="26610"/>
          <a:stretch>
            <a:fillRect/>
          </a:stretch>
        </p:blipFill>
        <p:spPr bwMode="auto">
          <a:xfrm>
            <a:off x="2857488" y="2571744"/>
            <a:ext cx="3571900" cy="3747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928802"/>
          <a:ext cx="7929617" cy="4747919"/>
        </p:xfrm>
        <a:graphic>
          <a:graphicData uri="http://schemas.openxmlformats.org/drawingml/2006/table">
            <a:tbl>
              <a:tblPr/>
              <a:tblGrid>
                <a:gridCol w="2807630"/>
                <a:gridCol w="4130408"/>
                <a:gridCol w="991579"/>
              </a:tblGrid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2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65%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Физика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балла   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балла   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История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r>
                        <a:rPr lang="ru-RU" sz="24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  <a:endParaRPr lang="ru-RU" sz="2400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77%</a:t>
                      </a:r>
                      <a:endParaRPr lang="ru-RU" sz="240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Английский язык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r>
                        <a:rPr kumimoji="0" lang="ru-RU" sz="2400" kern="12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баллов из </a:t>
                      </a:r>
                      <a:r>
                        <a:rPr kumimoji="0" lang="ru-RU" sz="2400" b="1" kern="1200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r>
                        <a:rPr kumimoji="0" lang="ru-RU" sz="2400" kern="1200" dirty="0">
                          <a:solidFill>
                            <a:srgbClr val="0066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возможных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2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85720" y="214290"/>
            <a:ext cx="850112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Выписка из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Рекомендаций по использованию и интерпретации результатов выполнения экзаменационных работ для проведения ГИА выпускников основной школы в 2010 году.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Рекомендуемый минимальный балл для отбора учащихся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профильные классы основной (полной) школы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000240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Поддерживать ребенка – значит верить в него.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4795897"/>
            <a:ext cx="34290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Установка:</a:t>
            </a:r>
          </a:p>
          <a:p>
            <a:pPr algn="ctr"/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«Ты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сможешь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это сделать».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pic>
        <p:nvPicPr>
          <p:cNvPr id="3074" name="Picture 2" descr="F:\карт ЕГЭ\pic_68213.jpg"/>
          <p:cNvPicPr>
            <a:picLocks noChangeAspect="1" noChangeArrowheads="1"/>
          </p:cNvPicPr>
          <p:nvPr/>
        </p:nvPicPr>
        <p:blipFill>
          <a:blip r:embed="rId2"/>
          <a:srcRect l="8090" t="5381" r="11014"/>
          <a:stretch>
            <a:fillRect/>
          </a:stretch>
        </p:blipFill>
        <p:spPr bwMode="auto">
          <a:xfrm>
            <a:off x="357158" y="2643182"/>
            <a:ext cx="4286280" cy="3768627"/>
          </a:xfrm>
          <a:prstGeom prst="rect">
            <a:avLst/>
          </a:prstGeom>
          <a:noFill/>
        </p:spPr>
      </p:pic>
      <p:pic>
        <p:nvPicPr>
          <p:cNvPr id="6" name="Picture 2" descr="G:\флешка отчеты\Привет! Как дела))\ЕГЭ родителям\картинки\картинки\ege.jpg"/>
          <p:cNvPicPr>
            <a:picLocks noChangeAspect="1" noChangeArrowheads="1"/>
          </p:cNvPicPr>
          <p:nvPr/>
        </p:nvPicPr>
        <p:blipFill>
          <a:blip r:embed="rId3"/>
          <a:srcRect l="5175" r="9570"/>
          <a:stretch>
            <a:fillRect/>
          </a:stretch>
        </p:blipFill>
        <p:spPr bwMode="auto">
          <a:xfrm>
            <a:off x="5715008" y="2714620"/>
            <a:ext cx="2436165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00042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85720" y="2214554"/>
            <a:ext cx="82153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Опираться на сильные стороны ребенка. 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85720" y="3071810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Избегать излишне критического подчеркивания промахов ребенка. 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85720" y="4429132"/>
            <a:ext cx="85725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66700" algn="l"/>
              </a:tabLst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Создать дома обстановку дружелюбия и уважения, постоянно демонстрировать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любовь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и уважение к ребенку.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  <p:bldP spid="317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Чаще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подбадривайте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детей, хвалите их за то, что они делают хорошо.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928934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Контролируйте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режим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подготовки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ребенка, не допускайте перегрузок.</a:t>
            </a:r>
          </a:p>
        </p:txBody>
      </p:sp>
      <p:pic>
        <p:nvPicPr>
          <p:cNvPr id="7" name="Picture 6" descr="F:\карт ЕГЭ\153698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500034" y="4000504"/>
            <a:ext cx="3613153" cy="2448699"/>
          </a:xfrm>
          <a:prstGeom prst="rect">
            <a:avLst/>
          </a:prstGeom>
          <a:noFill/>
        </p:spPr>
      </p:pic>
      <p:pic>
        <p:nvPicPr>
          <p:cNvPr id="10" name="Picture 3" descr="F:\карт ЕГЭ\student-27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876"/>
            <a:ext cx="3989508" cy="28813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57166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857364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Обеспечьте дома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удобное место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для занятий.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428868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Обратите внимание на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питание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ребенка.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000372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Помогите детям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распределить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темы подготовки по дням.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92906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Подготовьте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тренинг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именно по тестированию,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приучайте ребенка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ориентироваться во времени. </a:t>
            </a:r>
          </a:p>
          <a:p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500063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Накануне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экзамена обеспечьте ребенку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полноценный отдых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, он должен отдохнуть и как следует выспаться.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7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214554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Самое главное - это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снизить напряжение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и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тревожность </a:t>
            </a: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ребенка и обеспечить подходящие условия для занятий.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2878" y="557214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 Успехов Вам и Вашим детям!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4414" y="357166"/>
            <a:ext cx="7500990" cy="17818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ПСИХОЛОГИЧЕСКИЕ</a:t>
            </a:r>
          </a:p>
          <a:p>
            <a:pPr algn="ctr">
              <a:lnSpc>
                <a:spcPts val="6500"/>
              </a:lnSpc>
            </a:pPr>
            <a:r>
              <a:rPr lang="ru-RU" sz="6000" b="1" dirty="0" smtClean="0">
                <a:ln/>
                <a:solidFill>
                  <a:srgbClr val="C00000"/>
                </a:solidFill>
                <a:latin typeface="Monotype Corsiva" pitchFamily="66" charset="0"/>
              </a:rPr>
              <a:t>РЕКОМЕНДАЦИИ</a:t>
            </a:r>
            <a:endParaRPr lang="ru-RU" sz="6000" b="1" dirty="0">
              <a:ln/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028" name="Picture 4" descr="F:\карт ЕГЭ\398052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500694" y="3286124"/>
            <a:ext cx="2572098" cy="2407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окументы\Мои рисунки\f_15_13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 flipH="1">
            <a:off x="-142908" y="-21601"/>
            <a:ext cx="9286908" cy="68796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42" y="2857496"/>
            <a:ext cx="5820824" cy="17543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 ЗА </a:t>
            </a:r>
          </a:p>
          <a:p>
            <a:pPr algn="ctr"/>
            <a:r>
              <a:rPr lang="ru-RU" sz="54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</a:t>
            </a:r>
            <a:endParaRPr lang="ru-RU" sz="5400" b="1" i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logosite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786578" y="4786322"/>
            <a:ext cx="185738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285860"/>
            <a:ext cx="6072230" cy="39703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3600" b="1" dirty="0" smtClean="0">
                <a:ln/>
                <a:solidFill>
                  <a:srgbClr val="005828"/>
                </a:solidFill>
                <a:latin typeface="Arial Black" pitchFamily="34" charset="0"/>
              </a:rPr>
              <a:t>Заместитель директора по УВР</a:t>
            </a:r>
          </a:p>
          <a:p>
            <a:endParaRPr lang="ru-RU" sz="3600" b="1" dirty="0" smtClean="0">
              <a:ln/>
              <a:solidFill>
                <a:srgbClr val="005828"/>
              </a:solidFill>
              <a:latin typeface="Arial Black" pitchFamily="34" charset="0"/>
            </a:endParaRPr>
          </a:p>
          <a:p>
            <a:r>
              <a:rPr lang="ru-RU" sz="3600" b="1" dirty="0" smtClean="0">
                <a:ln/>
                <a:solidFill>
                  <a:srgbClr val="005828"/>
                </a:solidFill>
                <a:latin typeface="Arial Black" pitchFamily="34" charset="0"/>
              </a:rPr>
              <a:t>Полякова Галина Алексеевна</a:t>
            </a:r>
          </a:p>
          <a:p>
            <a:endParaRPr lang="ru-RU" sz="3600" b="1" dirty="0" smtClean="0">
              <a:ln/>
              <a:solidFill>
                <a:srgbClr val="005828"/>
              </a:solidFill>
              <a:latin typeface="Arial Black" pitchFamily="34" charset="0"/>
            </a:endParaRPr>
          </a:p>
          <a:p>
            <a:r>
              <a:rPr lang="ru-RU" sz="3600" b="1" dirty="0" smtClean="0">
                <a:ln/>
                <a:solidFill>
                  <a:srgbClr val="005828"/>
                </a:solidFill>
                <a:latin typeface="Arial Black" pitchFamily="34" charset="0"/>
              </a:rPr>
              <a:t>Р.т. </a:t>
            </a:r>
            <a:r>
              <a:rPr lang="ru-RU" sz="3600" b="1" dirty="0" smtClean="0">
                <a:ln/>
                <a:solidFill>
                  <a:srgbClr val="C00000"/>
                </a:solidFill>
                <a:latin typeface="Arial Black" pitchFamily="34" charset="0"/>
              </a:rPr>
              <a:t>24-58-37</a:t>
            </a:r>
            <a:endParaRPr lang="ru-RU" sz="3600" b="1" dirty="0">
              <a:ln/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3286124"/>
            <a:ext cx="2071702" cy="2643206"/>
          </a:xfrm>
          <a:prstGeom prst="rect">
            <a:avLst/>
          </a:prstGeom>
          <a:noFill/>
          <a:ln w="57150" cmpd="tri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878" y="857232"/>
            <a:ext cx="850112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2011 году сдать экзамены ГИА выпускников 9 классов в новой форме можно по предметам:</a:t>
            </a:r>
          </a:p>
          <a:p>
            <a:r>
              <a:rPr lang="ru-RU" dirty="0" smtClean="0"/>
              <a:t>русский язык </a:t>
            </a:r>
          </a:p>
          <a:p>
            <a:r>
              <a:rPr lang="ru-RU" dirty="0" smtClean="0"/>
              <a:t>математика </a:t>
            </a:r>
          </a:p>
          <a:p>
            <a:r>
              <a:rPr lang="ru-RU" dirty="0" smtClean="0"/>
              <a:t>обществознание </a:t>
            </a:r>
          </a:p>
          <a:p>
            <a:r>
              <a:rPr lang="ru-RU" dirty="0" smtClean="0"/>
              <a:t>история </a:t>
            </a:r>
          </a:p>
          <a:p>
            <a:r>
              <a:rPr lang="ru-RU" dirty="0" smtClean="0"/>
              <a:t>физика </a:t>
            </a:r>
          </a:p>
          <a:p>
            <a:r>
              <a:rPr lang="ru-RU" dirty="0" smtClean="0"/>
              <a:t>биология </a:t>
            </a:r>
          </a:p>
          <a:p>
            <a:r>
              <a:rPr lang="ru-RU" dirty="0" smtClean="0"/>
              <a:t>химия </a:t>
            </a:r>
          </a:p>
          <a:p>
            <a:r>
              <a:rPr lang="ru-RU" dirty="0" smtClean="0"/>
              <a:t>литература </a:t>
            </a:r>
          </a:p>
          <a:p>
            <a:r>
              <a:rPr lang="ru-RU" dirty="0" smtClean="0"/>
              <a:t>география </a:t>
            </a:r>
          </a:p>
          <a:p>
            <a:r>
              <a:rPr lang="ru-RU" dirty="0" smtClean="0"/>
              <a:t>иностранный язык (английский, французский, немецкий, испанский) </a:t>
            </a:r>
          </a:p>
          <a:p>
            <a:r>
              <a:rPr lang="ru-RU" dirty="0" smtClean="0"/>
              <a:t>информатика и ИКТ </a:t>
            </a:r>
          </a:p>
          <a:p>
            <a:r>
              <a:rPr lang="ru-RU" dirty="0" smtClean="0"/>
              <a:t>Участники ГИА-2011 обязаны сдать не менее 4 экзаменов:</a:t>
            </a:r>
          </a:p>
          <a:p>
            <a:r>
              <a:rPr lang="ru-RU" dirty="0" smtClean="0"/>
              <a:t>по русскому языку и математике (обязательные предметы); </a:t>
            </a:r>
          </a:p>
          <a:p>
            <a:r>
              <a:rPr lang="ru-RU" dirty="0" smtClean="0"/>
              <a:t>два экзамена по выбору выпускника из перечня  предметов (см. выше).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карт ЕГЭ\dcs_4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857232"/>
            <a:ext cx="3589102" cy="5072098"/>
          </a:xfrm>
          <a:prstGeom prst="rect">
            <a:avLst/>
          </a:prstGeom>
          <a:noFill/>
        </p:spPr>
      </p:pic>
      <p:pic>
        <p:nvPicPr>
          <p:cNvPr id="2050" name="Picture 2" descr="F:\карт ЕГЭ\gore_580x387_no.jpg"/>
          <p:cNvPicPr>
            <a:picLocks noChangeAspect="1" noChangeArrowheads="1"/>
          </p:cNvPicPr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571472" y="3500438"/>
            <a:ext cx="4218324" cy="2814640"/>
          </a:xfrm>
          <a:prstGeom prst="rect">
            <a:avLst/>
          </a:prstGeom>
          <a:noFill/>
        </p:spPr>
      </p:pic>
      <p:pic>
        <p:nvPicPr>
          <p:cNvPr id="2051" name="Picture 3" descr="F:\карт ЕГЭ\pic_52642.jp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571472" y="714356"/>
            <a:ext cx="418466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0112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 Продолжительность экзаменов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                        ГИА-2011:</a:t>
            </a:r>
          </a:p>
          <a:p>
            <a:endParaRPr lang="ru-RU" sz="3200" b="1" dirty="0" smtClean="0">
              <a:solidFill>
                <a:srgbClr val="C00000"/>
              </a:solidFill>
              <a:latin typeface="Arial Narrow" pitchFamily="34" charset="0"/>
            </a:endParaRPr>
          </a:p>
          <a:p>
            <a:pPr>
              <a:buFontTx/>
              <a:buChar char="-"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русскому языку, математике, литературе – 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4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часа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(240 мин.);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  обществознанию и физике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3 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(180 минут);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биологии и истории -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2,5 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(150 мин.);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географии, химии, информатике и ИКТ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2 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(120 мин.).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-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по иностранным языкам (английский, французский, немецкий) составляет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</a:rPr>
              <a:t>106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минут.</a:t>
            </a:r>
          </a:p>
        </p:txBody>
      </p:sp>
      <p:pic>
        <p:nvPicPr>
          <p:cNvPr id="4" name="Picture 7" descr="clock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428604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571472" y="571480"/>
            <a:ext cx="6858048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В пункт сдачи экзамена выпускник должен явиться, не опаздывая,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за полчаса 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до начала тестирования.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3200" b="1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При себе нужно иметь: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пропуск,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паспорт (не свидетельство о рождении), 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несколько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(про запас)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гелевых</a:t>
            </a:r>
            <a:r>
              <a:rPr lang="ru-RU" sz="3200" dirty="0" smtClean="0">
                <a:solidFill>
                  <a:srgbClr val="006600"/>
                </a:solidFill>
                <a:latin typeface="Arial Narrow" pitchFamily="34" charset="0"/>
                <a:ea typeface="Times New Roman" pitchFamily="18" charset="0"/>
              </a:rPr>
              <a:t> или капиллярных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ea typeface="Times New Roman" pitchFamily="18" charset="0"/>
              </a:rPr>
              <a:t>ручек с черными чернилами.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6" descr="P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643570" y="2143116"/>
            <a:ext cx="3138531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714356"/>
            <a:ext cx="6072230" cy="5093702"/>
          </a:xfrm>
          <a:prstGeom prst="rect">
            <a:avLst/>
          </a:prstGeom>
          <a:solidFill>
            <a:schemeClr val="tx1"/>
          </a:solidFill>
          <a:ln w="76200" cmpd="dbl">
            <a:solidFill>
              <a:srgbClr val="C00000"/>
            </a:solidFill>
          </a:ln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ts val="6500"/>
              </a:lnSpc>
            </a:pPr>
            <a:r>
              <a:rPr lang="ru-RU" sz="8000" b="1" dirty="0" smtClean="0">
                <a:ln/>
                <a:solidFill>
                  <a:schemeClr val="bg1"/>
                </a:solidFill>
                <a:latin typeface="Monotype Corsiva" pitchFamily="66" charset="0"/>
              </a:rPr>
              <a:t>Пользование  мобильными телефонами </a:t>
            </a:r>
          </a:p>
          <a:p>
            <a:pPr algn="ctr">
              <a:lnSpc>
                <a:spcPts val="6500"/>
              </a:lnSpc>
            </a:pPr>
            <a:r>
              <a:rPr lang="ru-RU" sz="8000" b="1" dirty="0" smtClean="0">
                <a:ln/>
                <a:solidFill>
                  <a:schemeClr val="bg1"/>
                </a:solidFill>
                <a:latin typeface="Monotype Corsiva" pitchFamily="66" charset="0"/>
              </a:rPr>
              <a:t>на экзамене категорически запрещается.</a:t>
            </a:r>
            <a:endParaRPr lang="ru-RU" sz="8000" b="1" dirty="0">
              <a:ln/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42844" y="428604"/>
            <a:ext cx="878684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en-US" sz="36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Сроки  проведения</a:t>
            </a:r>
          </a:p>
          <a:p>
            <a:pPr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государственной (итоговой)</a:t>
            </a:r>
            <a:endParaRPr lang="en-US" sz="2800" b="1" i="1" dirty="0" smtClean="0">
              <a:solidFill>
                <a:srgbClr val="005828"/>
              </a:solidFill>
              <a:ea typeface="Calibri" pitchFamily="34" charset="0"/>
              <a:cs typeface="Times New Roman" pitchFamily="18" charset="0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аттестации в форме </a:t>
            </a:r>
            <a:r>
              <a:rPr lang="ru-RU" sz="28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ГИА </a:t>
            </a:r>
            <a:endParaRPr lang="en-US" sz="2800" b="1" i="1" dirty="0" smtClean="0">
              <a:solidFill>
                <a:srgbClr val="C00000"/>
              </a:solidFill>
              <a:ea typeface="Calibri" pitchFamily="34" charset="0"/>
              <a:cs typeface="Times New Roman" pitchFamily="18" charset="0"/>
            </a:endParaRPr>
          </a:p>
          <a:p>
            <a:pPr indent="449263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выпускников </a:t>
            </a:r>
            <a:r>
              <a:rPr lang="en-US" sz="28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IX</a:t>
            </a:r>
            <a:r>
              <a:rPr lang="en-US" sz="2800" b="1" i="1" dirty="0" smtClean="0">
                <a:solidFill>
                  <a:srgbClr val="0000CC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5828"/>
                </a:solidFill>
                <a:ea typeface="Calibri" pitchFamily="34" charset="0"/>
                <a:cs typeface="Times New Roman" pitchFamily="18" charset="0"/>
              </a:rPr>
              <a:t>классов:</a:t>
            </a:r>
            <a:endParaRPr lang="en-US" sz="2800" b="1" i="1" dirty="0" smtClean="0">
              <a:solidFill>
                <a:srgbClr val="005828"/>
              </a:solidFill>
              <a:ea typeface="Calibri" pitchFamily="34" charset="0"/>
              <a:cs typeface="Times New Roman" pitchFamily="18" charset="0"/>
            </a:endParaRPr>
          </a:p>
          <a:p>
            <a:pPr indent="449263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800" b="1" i="1" dirty="0" smtClean="0">
              <a:solidFill>
                <a:srgbClr val="0000CC"/>
              </a:solidFill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26 мая (четверг)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5828"/>
                </a:solidFill>
                <a:latin typeface="Comic Sans MS" pitchFamily="66" charset="0"/>
                <a:ea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5828"/>
                </a:solidFill>
                <a:effectLst/>
                <a:latin typeface="Comic Sans MS" pitchFamily="66" charset="0"/>
                <a:ea typeface="Times New Roman" pitchFamily="18" charset="0"/>
              </a:rPr>
              <a:t>русский язык;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5828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2 июня (четверг) </a:t>
            </a:r>
            <a:r>
              <a:rPr lang="ru-RU" sz="3200" b="1" dirty="0" smtClean="0">
                <a:solidFill>
                  <a:srgbClr val="005828"/>
                </a:solidFill>
                <a:latin typeface="Comic Sans MS" pitchFamily="66" charset="0"/>
                <a:ea typeface="Times New Roman" pitchFamily="18" charset="0"/>
              </a:rPr>
              <a:t>– математика; </a:t>
            </a:r>
            <a:endParaRPr lang="en-US" sz="3200" b="1" dirty="0" smtClean="0">
              <a:solidFill>
                <a:srgbClr val="005828"/>
              </a:solidFill>
              <a:latin typeface="Comic Sans MS" pitchFamily="66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3200" b="1" dirty="0" smtClean="0">
              <a:solidFill>
                <a:srgbClr val="005828"/>
              </a:solidFill>
              <a:latin typeface="Comic Sans MS" pitchFamily="66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</a:rPr>
              <a:t>7 июня (пятница)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5828"/>
                </a:solidFill>
                <a:effectLst/>
                <a:latin typeface="Arial" pitchFamily="34" charset="0"/>
                <a:ea typeface="Times New Roman" pitchFamily="18" charset="0"/>
              </a:rPr>
              <a:t>–  предметы по выбору;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5828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</a:rPr>
              <a:t>9 июня (вторник)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5828"/>
                </a:solidFill>
                <a:effectLst/>
                <a:latin typeface="Arial" pitchFamily="34" charset="0"/>
                <a:ea typeface="Times New Roman" pitchFamily="18" charset="0"/>
              </a:rPr>
              <a:t>–  предметы по выбору.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005828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11 июня и 15 июня – резерв.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6858016" y="357165"/>
            <a:ext cx="1928826" cy="2160285"/>
            <a:chOff x="6858016" y="357165"/>
            <a:chExt cx="1928826" cy="2160285"/>
          </a:xfrm>
        </p:grpSpPr>
        <p:pic>
          <p:nvPicPr>
            <p:cNvPr id="6" name="Picture 1" descr="F:\карт ЕГЭ\calendar7.jpg"/>
            <p:cNvPicPr>
              <a:picLocks noChangeAspect="1" noChangeArrowheads="1"/>
            </p:cNvPicPr>
            <p:nvPr/>
          </p:nvPicPr>
          <p:blipFill>
            <a:blip r:embed="rId2"/>
            <a:srcRect l="8334" r="9967"/>
            <a:stretch>
              <a:fillRect/>
            </a:stretch>
          </p:blipFill>
          <p:spPr bwMode="auto">
            <a:xfrm>
              <a:off x="6858016" y="357165"/>
              <a:ext cx="1928826" cy="2160285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 rot="421829">
              <a:off x="7512043" y="819165"/>
              <a:ext cx="558523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ru-RU" sz="800" b="1" dirty="0" smtClean="0">
                  <a:latin typeface="Arial Black" pitchFamily="34" charset="0"/>
                </a:rPr>
                <a:t>2011</a:t>
              </a:r>
              <a:endParaRPr lang="ru-RU" sz="800" b="1" dirty="0"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20" y="357166"/>
            <a:ext cx="8501122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График проведения </a:t>
            </a:r>
            <a:r>
              <a:rPr lang="ru-RU" sz="3200" b="1" i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диагностических работ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rgbClr val="C00000"/>
                </a:solidFill>
                <a:cs typeface="Times New Roman" pitchFamily="18" charset="0"/>
              </a:rPr>
              <a:t>п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Times New Roman" pitchFamily="18" charset="0"/>
              </a:rPr>
              <a:t>о математике,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C00000"/>
                </a:solidFill>
                <a:cs typeface="Times New Roman" pitchFamily="18" charset="0"/>
              </a:rPr>
              <a:t>проводимых через систему «</a:t>
            </a:r>
            <a:r>
              <a:rPr lang="ru-RU" sz="2800" b="1" i="1" dirty="0" err="1" smtClean="0">
                <a:solidFill>
                  <a:srgbClr val="C00000"/>
                </a:solidFill>
                <a:cs typeface="Times New Roman" pitchFamily="18" charset="0"/>
              </a:rPr>
              <a:t>Статград</a:t>
            </a:r>
            <a:r>
              <a:rPr lang="ru-RU" sz="2800" b="1" i="1" dirty="0" smtClean="0">
                <a:solidFill>
                  <a:srgbClr val="C00000"/>
                </a:solidFill>
                <a:cs typeface="Times New Roman" pitchFamily="18" charset="0"/>
              </a:rPr>
              <a:t>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28662" y="2714620"/>
            <a:ext cx="27146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Calibri" pitchFamily="34" charset="0"/>
                <a:ea typeface="Times New Roman" pitchFamily="18" charset="0"/>
              </a:rPr>
              <a:t>3 ФЕВРАЛЯ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28662" y="3571876"/>
            <a:ext cx="32147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Calibri" pitchFamily="34" charset="0"/>
                <a:ea typeface="Times New Roman" pitchFamily="18" charset="0"/>
              </a:rPr>
              <a:t>16 МАРТА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000100" y="4429132"/>
            <a:ext cx="28575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Calibri" pitchFamily="34" charset="0"/>
                <a:ea typeface="Times New Roman" pitchFamily="18" charset="0"/>
              </a:rPr>
              <a:t>8 АПРЕЛЯ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000100" y="5214950"/>
            <a:ext cx="153439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Calibri" pitchFamily="34" charset="0"/>
                <a:ea typeface="Times New Roman" pitchFamily="18" charset="0"/>
              </a:rPr>
              <a:t>5 МАЯ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2774" name="Picture 6" descr="F:\карт ЕГЭ\7085484759b3e2869d5dfcf02e34f373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750536"/>
            <a:ext cx="4071934" cy="32009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58" y="2214554"/>
          <a:ext cx="8501122" cy="3796824"/>
        </p:xfrm>
        <a:graphic>
          <a:graphicData uri="http://schemas.openxmlformats.org/drawingml/2006/table">
            <a:tbl>
              <a:tblPr/>
              <a:tblGrid>
                <a:gridCol w="357190"/>
                <a:gridCol w="1822585"/>
                <a:gridCol w="1820753"/>
                <a:gridCol w="940295"/>
                <a:gridCol w="2801270"/>
                <a:gridCol w="759029"/>
              </a:tblGrid>
              <a:tr h="5015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УЧИТЕЛЬ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8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</a:p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ПРОВЕДЕНИЯ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8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КАБИНЕТ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762">
                <a:tc rowSpan="2"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С.М. </a:t>
                      </a:r>
                      <a:r>
                        <a:rPr lang="ru-RU" sz="2000" i="1" dirty="0" err="1">
                          <a:latin typeface="Times New Roman"/>
                          <a:ea typeface="Calibri"/>
                          <a:cs typeface="Times New Roman"/>
                        </a:rPr>
                        <a:t>Сербо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9А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среда,   13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00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0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9Б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среда,  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762">
                <a:tc rowSpan="2"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Г.А. </a:t>
                      </a:r>
                      <a:r>
                        <a:rPr lang="ru-RU" sz="2000" i="1" dirty="0" err="1">
                          <a:latin typeface="Times New Roman"/>
                          <a:ea typeface="Calibri"/>
                          <a:cs typeface="Times New Roman"/>
                        </a:rPr>
                        <a:t>Костылева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9А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четверг,    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kumimoji="0" lang="ru-RU" sz="2400" b="1" kern="1200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</a:tr>
              <a:tr h="250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9Б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понедельник,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FFC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3452">
                <a:tc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Информатика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А.А. Коноплёв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2000" b="1" kern="1200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9АБ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пятница,   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2">
                <a:tc>
                  <a:txBody>
                    <a:bodyPr/>
                    <a:lstStyle/>
                    <a:p>
                      <a:pPr marL="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Биология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С.П. Агафонова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 АБВ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пятница,   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2">
                <a:tc>
                  <a:txBody>
                    <a:bodyPr/>
                    <a:lstStyle/>
                    <a:p>
                      <a:pPr marL="342900" lvl="0" indent="-342900" algn="ctr" rtl="0" eaLnBrk="1" latinLnBrk="0" hangingPunct="1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Химия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Н.А. Петрова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 АБВ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среда,   13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904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r>
                        <a:rPr kumimoji="0" lang="ru-RU" sz="2000" b="1" kern="1200" dirty="0" smtClean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kumimoji="0" lang="ru-RU" sz="2000" b="1" kern="12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Clr>
                          <a:srgbClr val="0000CC"/>
                        </a:buClr>
                        <a:buFont typeface="+mj-lt"/>
                        <a:buNone/>
                      </a:pPr>
                      <a:endParaRPr kumimoji="0" lang="ru-RU" sz="2000" b="1" kern="1200" dirty="0">
                        <a:solidFill>
                          <a:srgbClr val="0000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История,  </a:t>
                      </a:r>
                      <a:r>
                        <a:rPr lang="ru-RU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обще-ствознание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i="1" dirty="0">
                          <a:latin typeface="Times New Roman"/>
                          <a:ea typeface="Calibri"/>
                          <a:cs typeface="Times New Roman"/>
                        </a:rPr>
                        <a:t>Л.Н. </a:t>
                      </a:r>
                      <a:r>
                        <a:rPr lang="ru-RU" sz="2000" i="1" dirty="0" err="1">
                          <a:latin typeface="Times New Roman"/>
                          <a:ea typeface="Calibri"/>
                          <a:cs typeface="Times New Roman"/>
                        </a:rPr>
                        <a:t>Ростокина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5828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9АБ</a:t>
                      </a:r>
                      <a:endParaRPr lang="ru-RU" sz="2000" dirty="0">
                        <a:solidFill>
                          <a:srgbClr val="005828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вторник,   14</a:t>
                      </a:r>
                      <a:r>
                        <a:rPr lang="ru-RU" sz="2400" b="1" u="sng" baseline="300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r>
                        <a:rPr lang="ru-RU" sz="2400" b="1" baseline="30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ч.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31315" marR="31315" marT="0" marB="0">
                    <a:lnL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714356"/>
            <a:ext cx="835824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График проведения консультаций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990</TotalTime>
  <Words>848</Words>
  <PresentationFormat>Экран (4:3)</PresentationFormat>
  <Paragraphs>193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Зонтова </cp:lastModifiedBy>
  <cp:revision>99</cp:revision>
  <dcterms:modified xsi:type="dcterms:W3CDTF">2011-03-04T10:19:34Z</dcterms:modified>
</cp:coreProperties>
</file>