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65" r:id="rId4"/>
    <p:sldId id="274" r:id="rId5"/>
    <p:sldId id="257" r:id="rId6"/>
    <p:sldId id="270" r:id="rId7"/>
    <p:sldId id="261" r:id="rId8"/>
    <p:sldId id="271" r:id="rId9"/>
    <p:sldId id="258" r:id="rId10"/>
    <p:sldId id="285" r:id="rId11"/>
    <p:sldId id="286" r:id="rId12"/>
    <p:sldId id="287" r:id="rId13"/>
    <p:sldId id="288" r:id="rId14"/>
    <p:sldId id="276" r:id="rId15"/>
    <p:sldId id="282" r:id="rId16"/>
    <p:sldId id="259" r:id="rId17"/>
    <p:sldId id="260" r:id="rId18"/>
    <p:sldId id="266" r:id="rId19"/>
    <p:sldId id="275" r:id="rId20"/>
    <p:sldId id="267" r:id="rId21"/>
    <p:sldId id="273" r:id="rId22"/>
    <p:sldId id="269" r:id="rId23"/>
    <p:sldId id="264" r:id="rId24"/>
    <p:sldId id="278" r:id="rId25"/>
    <p:sldId id="279" r:id="rId26"/>
    <p:sldId id="281" r:id="rId27"/>
    <p:sldId id="280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CC"/>
    <a:srgbClr val="006600"/>
    <a:srgbClr val="009200"/>
    <a:srgbClr val="C5FFD8"/>
    <a:srgbClr val="B7FFCF"/>
    <a:srgbClr val="9BFFBC"/>
    <a:srgbClr val="66FF99"/>
    <a:srgbClr val="B9FFE8"/>
    <a:srgbClr val="66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5CB4D-381E-4F18-A54D-27DBAC2DA316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BF79E-216D-4EAF-A347-2C69AEEEE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F79E-216D-4EAF-A347-2C69AEEEE6B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BF79E-216D-4EAF-A347-2C69AEEEE6B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25.02.2011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1.ege.edu.ru/legal-documents/125-pr2265" TargetMode="Externa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Мои рисунки\f_15_13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 flipH="1">
            <a:off x="-142908" y="-21601"/>
            <a:ext cx="9286908" cy="68796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3500438"/>
            <a:ext cx="4084773" cy="286232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Особенности 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проведения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ЕГЭ в 2011 г.</a:t>
            </a:r>
          </a:p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Гимназия №7.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571876"/>
            <a:ext cx="2214578" cy="2714644"/>
          </a:xfrm>
          <a:prstGeom prst="rect">
            <a:avLst/>
          </a:prstGeom>
          <a:noFill/>
          <a:ln w="57150" cmpd="tri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00042"/>
            <a:ext cx="800105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Получив результат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ниже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установленного 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минимума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 одному из двух обязательных ЕГЭ, выпускник текущего года вправе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пересдать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экзамен. Сделать это можно в специальные резервные дни в текущем году. Но такое право дается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только один раз 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только по одному предмету.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Не набрав 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минимального количества баллов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сразу по двум обязательным предметам 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(русскому и математике), выпускник уже не имеет права на пересдачу в текущем году и может пересдать эти экзамены только 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на следующий год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. В этом случае выпускник не получит аттестата в текущем году, и ему будет выдана 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справка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об обучении в школе.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ИТОГ АТТест 2011\карт ЕГЭ\pic_119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3829488" cy="2876549"/>
          </a:xfrm>
          <a:prstGeom prst="rect">
            <a:avLst/>
          </a:prstGeom>
          <a:noFill/>
        </p:spPr>
      </p:pic>
      <p:pic>
        <p:nvPicPr>
          <p:cNvPr id="1027" name="Picture 3" descr="G:\ИТОГ АТТест 2011\карт ЕГЭ\EGE_Kolio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8604"/>
            <a:ext cx="4214823" cy="5967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8572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</a:rPr>
              <a:t> В п. 4.3. статьи 15 Закона Российской Федерации "Об образовании", указано, что 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</a:rPr>
              <a:t>срок действия свидетельства о результатах ЕГЭ 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</a:rPr>
              <a:t>истекает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31 декабря 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</a:rPr>
              <a:t>года,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следующего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</a:rPr>
              <a:t> за годом его получения. </a:t>
            </a:r>
            <a:endParaRPr lang="ru-RU" sz="2800" b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643182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</a:rPr>
              <a:t> Если в этом году по каким-либо причинам выпускник не попадет в вуз, то он может предъявлять результаты ЕГЭ прошлого года в следующем году, не сдавая ЕГЭ заново. </a:t>
            </a:r>
            <a:endParaRPr lang="ru-RU" sz="2800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286256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</a:rPr>
              <a:t> Свидетельства о сдаче ЕГЭ, как правило, выдаются 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с 24 июня.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7063151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5 апреля </a:t>
            </a: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- Пробный экзамен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по русскому языку.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solidFill>
                <a:srgbClr val="0000CC"/>
              </a:solidFill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ППЭ - СОШ № 17</a:t>
            </a:r>
            <a:endParaRPr lang="en-US" sz="3200" b="1" i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sz="3200" b="1" i="1" dirty="0" smtClean="0">
              <a:solidFill>
                <a:srgbClr val="0000CC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Picture 5" descr="F:\карт ЕГЭ\7085484759b3e2869d5dfcf02e34f373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571744"/>
            <a:ext cx="4725511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285728"/>
            <a:ext cx="850112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График проведения </a:t>
            </a: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диагностических работ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Times New Roman" pitchFamily="18" charset="0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C00000"/>
                </a:solidFill>
                <a:cs typeface="Times New Roman" pitchFamily="18" charset="0"/>
              </a:rPr>
              <a:t>проводимых через систему «</a:t>
            </a:r>
            <a:r>
              <a:rPr lang="ru-RU" sz="2800" b="1" i="1" dirty="0" err="1" smtClean="0">
                <a:solidFill>
                  <a:srgbClr val="C00000"/>
                </a:solidFill>
                <a:cs typeface="Times New Roman" pitchFamily="18" charset="0"/>
              </a:rPr>
              <a:t>Статград</a:t>
            </a:r>
            <a:r>
              <a:rPr lang="ru-RU" sz="2800" b="1" i="1" dirty="0" smtClean="0">
                <a:solidFill>
                  <a:srgbClr val="C00000"/>
                </a:solidFill>
                <a:cs typeface="Times New Roman" pitchFamily="18" charset="0"/>
              </a:rPr>
              <a:t>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42976" y="2071678"/>
          <a:ext cx="7143800" cy="4143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5362"/>
                <a:gridCol w="3668438"/>
              </a:tblGrid>
              <a:tr h="108613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n>
                            <a:solidFill>
                              <a:schemeClr val="bg1"/>
                            </a:solidFill>
                          </a:ln>
                        </a:rPr>
                        <a:t>По математике</a:t>
                      </a:r>
                      <a:endParaRPr lang="ru-RU" sz="32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n>
                            <a:solidFill>
                              <a:schemeClr val="bg1"/>
                            </a:solidFill>
                          </a:ln>
                        </a:rPr>
                        <a:t>По информатике</a:t>
                      </a:r>
                      <a:endParaRPr lang="ru-RU" sz="32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1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10 ФЕВРАЛЯ </a:t>
                      </a:r>
                      <a:endParaRPr lang="ru-RU" sz="44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sz="4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1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3 МАРТА </a:t>
                      </a:r>
                      <a:endParaRPr lang="ru-RU" sz="44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66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11 МАРТА </a:t>
                      </a:r>
                      <a:endParaRPr lang="ru-RU" sz="44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1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12 АПРЕЛЯ </a:t>
                      </a:r>
                      <a:endParaRPr lang="ru-RU" sz="44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66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4 АПРЕЛЯ </a:t>
                      </a:r>
                      <a:endParaRPr lang="ru-RU" sz="44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1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12 МАЯ </a:t>
                      </a:r>
                      <a:endParaRPr lang="ru-RU" sz="4400" dirty="0">
                        <a:ln>
                          <a:solidFill>
                            <a:schemeClr val="bg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rgbClr val="0066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</a:rPr>
                        <a:t>5 МАЯ </a:t>
                      </a:r>
                      <a:endParaRPr lang="ru-RU" sz="4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642918"/>
          <a:ext cx="8501122" cy="6077616"/>
        </p:xfrm>
        <a:graphic>
          <a:graphicData uri="http://schemas.openxmlformats.org/drawingml/2006/table">
            <a:tbl>
              <a:tblPr/>
              <a:tblGrid>
                <a:gridCol w="357190"/>
                <a:gridCol w="1643074"/>
                <a:gridCol w="2000264"/>
                <a:gridCol w="940295"/>
                <a:gridCol w="2703043"/>
                <a:gridCol w="857256"/>
              </a:tblGrid>
              <a:tr h="478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6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6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6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УЧИТЕЛЬ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ПРОВЕДЕНИЯ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6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КАБИНЕТ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43">
                <a:tc rowSpan="3"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Н.В.Чичканова</a:t>
                      </a:r>
                      <a:r>
                        <a:rPr kumimoji="0" lang="ru-RU" sz="2000" i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понедельник,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87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Б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пятница,  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743">
                <a:tc vMerge="1"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С.А. </a:t>
                      </a:r>
                      <a:r>
                        <a:rPr kumimoji="0" lang="ru-RU" sz="2000" i="1" kern="12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Орешко</a:t>
                      </a:r>
                      <a:endParaRPr kumimoji="0" lang="ru-RU" sz="2000" i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В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четверг,    13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ч.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kumimoji="0" lang="ru-RU" sz="2400" b="1" kern="1200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8743">
                <a:tc rowSpan="3"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Е.Г. Заборщикова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А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среда, 13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00</a:t>
                      </a: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ч.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kumimoji="0" lang="en-US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kumimoji="0" lang="ru-RU" sz="2400" b="1" kern="1200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9FFC9"/>
                    </a:solidFill>
                  </a:tcPr>
                </a:tc>
              </a:tr>
              <a:tr h="3587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Б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суббота, 13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ч.</a:t>
                      </a:r>
                      <a:endParaRPr kumimoji="0" lang="ru-RU" sz="24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8743">
                <a:tc vMerge="1"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Г.А.Костылева</a:t>
                      </a:r>
                      <a:endParaRPr kumimoji="0" lang="ru-RU" sz="2000" i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В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пятница,  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24</a:t>
                      </a:r>
                      <a:endParaRPr kumimoji="0" lang="ru-RU" sz="2400" b="1" kern="1200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9FFC9"/>
                    </a:solidFill>
                  </a:tcPr>
                </a:tc>
              </a:tr>
              <a:tr h="358743">
                <a:tc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А.А. Коноплёв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АБ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вторник,  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43">
                <a:tc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С.П. Агафонова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</a:t>
                      </a: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АБВ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вторник,  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D8"/>
                    </a:solidFill>
                  </a:tcPr>
                </a:tc>
              </a:tr>
              <a:tr h="358743">
                <a:tc>
                  <a:txBody>
                    <a:bodyPr/>
                    <a:lstStyle/>
                    <a:p>
                      <a:pPr marL="34290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Н.А. Петрова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</a:t>
                      </a: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АБВ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среда,  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43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</a:p>
                    <a:p>
                      <a:pPr marL="34290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Т. Ю. Воробьёва</a:t>
                      </a:r>
                      <a:endParaRPr kumimoji="0" lang="ru-RU" sz="2000" i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АБ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вторник,   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2400" b="1" kern="1200" dirty="0" smtClean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43">
                <a:tc vMerge="1">
                  <a:txBody>
                    <a:bodyPr/>
                    <a:lstStyle/>
                    <a:p>
                      <a:pPr marL="34290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четверг,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2400" b="1" kern="1200" dirty="0" smtClean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4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Т.А. </a:t>
                      </a:r>
                      <a:r>
                        <a:rPr kumimoji="0" lang="ru-RU" sz="2000" i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Гладина</a:t>
                      </a:r>
                      <a:endParaRPr kumimoji="0" lang="ru-RU" sz="2000" i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В</a:t>
                      </a:r>
                      <a:endParaRPr lang="ru-RU" sz="2000" b="1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вторник,   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743">
                <a:tc rowSpan="3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Общество-знание</a:t>
                      </a:r>
                      <a:endParaRPr kumimoji="0" lang="ru-RU" sz="20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i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С.Н. </a:t>
                      </a:r>
                      <a:r>
                        <a:rPr kumimoji="0" lang="ru-RU" sz="2000" i="1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Стетюха</a:t>
                      </a:r>
                      <a:endParaRPr kumimoji="0" lang="ru-RU" sz="2000" i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11А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понедельник,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87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 Б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четверг,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ru-RU" sz="2000" b="1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</a:t>
                      </a:r>
                      <a:endParaRPr lang="ru-RU" sz="2000" b="1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суббота, 13</a:t>
                      </a:r>
                      <a:r>
                        <a:rPr lang="ru-RU" sz="2400" b="1" u="sng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r>
                        <a:rPr kumimoji="0" lang="ru-RU" sz="2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57158" y="142852"/>
            <a:ext cx="83582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График проведения консультаций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714356"/>
            <a:ext cx="78581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Используйте материалы сайтов:</a:t>
            </a:r>
            <a:endParaRPr lang="en-US" sz="3200" b="1" i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 smtClean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www.edu.ru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Федеральный портал "Российское образование";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www.rustest.ru</a:t>
            </a:r>
            <a:r>
              <a:rPr lang="en-US" sz="3200" b="1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ФГУ "Федеральный   центр тестирования";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www.fipi.ru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Федеральный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институт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педагогических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измерений;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0" u="sng" strike="noStrike" cap="none" normalizeH="0" baseline="0" dirty="0" err="1" smtClean="0">
                <a:ln>
                  <a:noFill/>
                </a:ln>
                <a:solidFill>
                  <a:srgbClr val="005C96"/>
                </a:solidFill>
                <a:effectLst/>
                <a:latin typeface="Arial" pitchFamily="34" charset="0"/>
                <a:ea typeface="Times New Roman" pitchFamily="18" charset="0"/>
              </a:rPr>
              <a:t>www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5C96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en-US" sz="3200" b="1" i="0" u="sng" strike="noStrike" cap="none" normalizeH="0" baseline="0" dirty="0" smtClean="0">
                <a:ln>
                  <a:noFill/>
                </a:ln>
                <a:solidFill>
                  <a:srgbClr val="005C96"/>
                </a:solidFill>
                <a:effectLst/>
                <a:latin typeface="Arial" pitchFamily="34" charset="0"/>
                <a:ea typeface="Times New Roman" pitchFamily="18" charset="0"/>
              </a:rPr>
              <a:t>ege.edu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.ru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Официальный портал Единого Государственного Экзамена.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3" descr="G:\флешка отчеты\Привет! Как дела))\ЕГЭ родителям\картинки\4941_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286388"/>
            <a:ext cx="1357298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000240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Поддерживать ребенка – значит верить в него.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4795897"/>
            <a:ext cx="34290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Установка:</a:t>
            </a:r>
          </a:p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«Ты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сможешь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это сделать».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pic>
        <p:nvPicPr>
          <p:cNvPr id="3074" name="Picture 2" descr="F:\карт ЕГЭ\pic_68213.jpg"/>
          <p:cNvPicPr>
            <a:picLocks noChangeAspect="1" noChangeArrowheads="1"/>
          </p:cNvPicPr>
          <p:nvPr/>
        </p:nvPicPr>
        <p:blipFill>
          <a:blip r:embed="rId2"/>
          <a:srcRect l="8090" t="5381" r="11014"/>
          <a:stretch>
            <a:fillRect/>
          </a:stretch>
        </p:blipFill>
        <p:spPr bwMode="auto">
          <a:xfrm>
            <a:off x="357158" y="2643182"/>
            <a:ext cx="4286280" cy="3768627"/>
          </a:xfrm>
          <a:prstGeom prst="rect">
            <a:avLst/>
          </a:prstGeom>
          <a:noFill/>
        </p:spPr>
      </p:pic>
      <p:pic>
        <p:nvPicPr>
          <p:cNvPr id="6" name="Picture 2" descr="G:\флешка отчеты\Привет! Как дела))\ЕГЭ родителям\картинки\картинки\ege.jpg"/>
          <p:cNvPicPr>
            <a:picLocks noChangeAspect="1" noChangeArrowheads="1"/>
          </p:cNvPicPr>
          <p:nvPr/>
        </p:nvPicPr>
        <p:blipFill>
          <a:blip r:embed="rId3"/>
          <a:srcRect l="5175" r="9570"/>
          <a:stretch>
            <a:fillRect/>
          </a:stretch>
        </p:blipFill>
        <p:spPr bwMode="auto">
          <a:xfrm>
            <a:off x="5715008" y="2714620"/>
            <a:ext cx="2436165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00042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85720" y="2214554"/>
            <a:ext cx="82153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Опираться на сильные стороны ребенка. 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85720" y="3071810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Избегать излишне критического подчеркивания промахов ребенка. 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85720" y="4429132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Создать дома обстановку дружелюбия и уважения, постоянно демонстрировать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любовь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и уважение к ребенку.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Чаще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подбадривайте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детей, хвалите их за то, что они делают хорошо.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928934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Контролируйте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режим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подготовки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ребенка, не допускайте перегрузок.</a:t>
            </a:r>
          </a:p>
        </p:txBody>
      </p:sp>
      <p:pic>
        <p:nvPicPr>
          <p:cNvPr id="7" name="Picture 6" descr="F:\карт ЕГЭ\153698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500034" y="4000504"/>
            <a:ext cx="3613153" cy="2448699"/>
          </a:xfrm>
          <a:prstGeom prst="rect">
            <a:avLst/>
          </a:prstGeom>
          <a:noFill/>
        </p:spPr>
      </p:pic>
      <p:pic>
        <p:nvPicPr>
          <p:cNvPr id="10" name="Picture 3" descr="F:\карт ЕГЭ\student-27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876"/>
            <a:ext cx="3989508" cy="2881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285860"/>
            <a:ext cx="6072230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5828"/>
                </a:solidFill>
                <a:latin typeface="Arial Black" pitchFamily="34" charset="0"/>
              </a:rPr>
              <a:t>Заместитель директора по УВР</a:t>
            </a:r>
          </a:p>
          <a:p>
            <a:endParaRPr lang="ru-RU" sz="3600" b="1" dirty="0" smtClean="0">
              <a:ln/>
              <a:solidFill>
                <a:srgbClr val="005828"/>
              </a:solidFill>
              <a:latin typeface="Arial Black" pitchFamily="34" charset="0"/>
            </a:endParaRPr>
          </a:p>
          <a:p>
            <a:r>
              <a:rPr lang="ru-RU" sz="3600" b="1" dirty="0" smtClean="0">
                <a:ln/>
                <a:solidFill>
                  <a:srgbClr val="005828"/>
                </a:solidFill>
                <a:latin typeface="Arial Black" pitchFamily="34" charset="0"/>
              </a:rPr>
              <a:t>Полякова Галина Алексеевна</a:t>
            </a:r>
          </a:p>
          <a:p>
            <a:endParaRPr lang="ru-RU" sz="3600" b="1" dirty="0" smtClean="0">
              <a:ln/>
              <a:solidFill>
                <a:srgbClr val="005828"/>
              </a:solidFill>
              <a:latin typeface="Arial Black" pitchFamily="34" charset="0"/>
            </a:endParaRPr>
          </a:p>
          <a:p>
            <a:r>
              <a:rPr lang="ru-RU" sz="3600" b="1" dirty="0" smtClean="0">
                <a:ln/>
                <a:solidFill>
                  <a:srgbClr val="005828"/>
                </a:solidFill>
                <a:latin typeface="Arial Black" pitchFamily="34" charset="0"/>
              </a:rPr>
              <a:t>Р.т. </a:t>
            </a:r>
            <a:r>
              <a:rPr lang="ru-RU" sz="3600" b="1" dirty="0" smtClean="0">
                <a:ln/>
                <a:solidFill>
                  <a:srgbClr val="C00000"/>
                </a:solidFill>
                <a:latin typeface="Arial Black" pitchFamily="34" charset="0"/>
              </a:rPr>
              <a:t>24-58-37</a:t>
            </a:r>
            <a:endParaRPr lang="ru-RU" sz="3600" b="1" dirty="0">
              <a:ln/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5" name="Picture 2" descr="F:\карт ЕГЭ\foto_764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071942"/>
            <a:ext cx="3136419" cy="1658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57166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857364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Обеспечьте дома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удобное место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для занятий.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428868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Обратите внимание на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питание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ребенка.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000372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Помогите детям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распределить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темы подготовки по дням.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92906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Подготовьте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тренаж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именно по тестированию,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приучайте ребенка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ориентироваться во времени.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500063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Накануне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экзамена обеспечьте ребенку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полноценный отдых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, он должен отдохнуть и как следует выспаться.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214554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Самое главное - это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снизить напряжение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тревожность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ребенка и обеспечить подходящие условия для занятий.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2878" y="557214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 Успехов Вам и Вашим детям!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4414" y="357166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F:\карт ЕГЭ\398052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500694" y="3286124"/>
            <a:ext cx="2572098" cy="2407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Мои рисунки\f_15_13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 flipH="1">
            <a:off x="-142908" y="-21601"/>
            <a:ext cx="9286908" cy="68796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2857496"/>
            <a:ext cx="5820824" cy="17543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 ЗА </a:t>
            </a:r>
          </a:p>
          <a:p>
            <a:pPr algn="ctr"/>
            <a:r>
              <a:rPr lang="ru-RU" sz="54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</a:t>
            </a:r>
            <a:endParaRPr lang="ru-RU" sz="5400" b="1" i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logosite"/>
          <p:cNvPicPr/>
          <p:nvPr/>
        </p:nvPicPr>
        <p:blipFill>
          <a:blip r:embed="rId3"/>
          <a:srcRect r="43333"/>
          <a:stretch>
            <a:fillRect/>
          </a:stretch>
        </p:blipFill>
        <p:spPr bwMode="auto">
          <a:xfrm flipH="1">
            <a:off x="6786578" y="4786322"/>
            <a:ext cx="1928826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лешка отчеты\Привет! Как дела))\ЕГЭ родителям\картинки\ekzame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4993609" cy="6143668"/>
          </a:xfrm>
          <a:prstGeom prst="rect">
            <a:avLst/>
          </a:prstGeom>
          <a:noFill/>
        </p:spPr>
      </p:pic>
      <p:pic>
        <p:nvPicPr>
          <p:cNvPr id="1027" name="Picture 3" descr="G:\флешка отчеты\Привет! Как дела))\ЕГЭ родителям\картинки\humor_2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66"/>
            <a:ext cx="4264055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F:\карт ЕГЭ\109649519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916397" y="357166"/>
            <a:ext cx="6655999" cy="6129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F:\карт ЕГЭ\1075907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6315088" cy="6315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F:\карт ЕГЭ\dcs_441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387324" cy="5857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карт ЕГЭ\Holidays_September_1_Hello_School__017368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карт ЕГЭ\dcs_4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857232"/>
            <a:ext cx="3589102" cy="5072098"/>
          </a:xfrm>
          <a:prstGeom prst="rect">
            <a:avLst/>
          </a:prstGeom>
          <a:noFill/>
        </p:spPr>
      </p:pic>
      <p:pic>
        <p:nvPicPr>
          <p:cNvPr id="2050" name="Picture 2" descr="F:\карт ЕГЭ\gore_580x387_no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571472" y="3500438"/>
            <a:ext cx="4218324" cy="2814640"/>
          </a:xfrm>
          <a:prstGeom prst="rect">
            <a:avLst/>
          </a:prstGeom>
          <a:noFill/>
        </p:spPr>
      </p:pic>
      <p:pic>
        <p:nvPicPr>
          <p:cNvPr id="2051" name="Picture 3" descr="F:\карт ЕГЭ\pic_52642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571472" y="714356"/>
            <a:ext cx="418466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0034" y="500042"/>
            <a:ext cx="84296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</a:rPr>
              <a:t> ЕГЭ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по всем общеобразовательным</a:t>
            </a:r>
            <a:r>
              <a:rPr kumimoji="0" lang="ru-RU" sz="3200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 предметам в субъектах Российской Федерации начинается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в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10.00 </a:t>
            </a:r>
            <a:r>
              <a:rPr kumimoji="0" lang="ru-RU" sz="3200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ч по местному времени.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200" i="0" u="none" strike="noStrike" cap="none" normalizeH="0" dirty="0" smtClean="0">
              <a:ln>
                <a:noFill/>
              </a:ln>
              <a:solidFill>
                <a:srgbClr val="006600"/>
              </a:solidFill>
              <a:effectLst/>
              <a:latin typeface="Arial Narrow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3200" b="1" baseline="0" dirty="0" smtClean="0">
                <a:solidFill>
                  <a:srgbClr val="C00000"/>
                </a:solidFill>
                <a:latin typeface="Arial Narrow" pitchFamily="34" charset="0"/>
              </a:rPr>
              <a:t> Продолжительность ЕГЭ: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математике, физике, литературе, информатике и ИКТ составляет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4 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(240 минут);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истории, обществознанию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3,5 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(210 мин.);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русскому языку, биологии, географии, химии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</a:rPr>
              <a:t>                   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3 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(180 минут);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иностранным языкам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160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минут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.</a:t>
            </a:r>
          </a:p>
        </p:txBody>
      </p:sp>
      <p:pic>
        <p:nvPicPr>
          <p:cNvPr id="3" name="Picture 7" descr="clock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571612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571480"/>
            <a:ext cx="685804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В пункт сдачи экзамена выпускник должен явиться, не опаздывая,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за полчаса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до начала тестирования.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При себе нужно иметь:  </a:t>
            </a:r>
            <a:endParaRPr lang="ru-RU" sz="3200" b="1" dirty="0" smtClean="0">
              <a:solidFill>
                <a:srgbClr val="006600"/>
              </a:solidFill>
              <a:latin typeface="Arial Narrow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пропуск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, </a:t>
            </a:r>
            <a:endParaRPr lang="ru-RU" sz="3200" dirty="0" smtClean="0">
              <a:solidFill>
                <a:srgbClr val="006600"/>
              </a:solidFill>
              <a:latin typeface="Arial Narrow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паспорт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(не свидетельство о рождении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), </a:t>
            </a:r>
            <a:endParaRPr lang="ru-RU" sz="3200" dirty="0" smtClean="0">
              <a:solidFill>
                <a:srgbClr val="006600"/>
              </a:solidFill>
              <a:latin typeface="Arial Narrow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несколько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(про запас)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гелевых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или капиллярных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ручек с черными чернилами.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6" descr="P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13100" flipH="1">
            <a:off x="6038331" y="493939"/>
            <a:ext cx="2301536" cy="268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:\карт ЕГЭ\images2267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786322"/>
            <a:ext cx="2166926" cy="162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0034" y="571480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</a:rPr>
              <a:t> на ЕГЭ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 Narrow" pitchFamily="34" charset="0"/>
                <a:ea typeface="Times New Roman" pitchFamily="18" charset="0"/>
              </a:rPr>
              <a:t> 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разрешается пользоваться следующими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дополнительными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 Narrow" pitchFamily="34" charset="0"/>
                <a:ea typeface="Times New Roman" pitchFamily="18" charset="0"/>
              </a:rPr>
              <a:t> устройствами и материалами: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 Narrow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математика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- линейка,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физика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– линейка и непрограммируемый калькулятор,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химия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- непрограммируемый калькулятор,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география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– линейка, транспортир, непрограммируемый  калькулятор.</a:t>
            </a:r>
          </a:p>
        </p:txBody>
      </p:sp>
      <p:pic>
        <p:nvPicPr>
          <p:cNvPr id="3" name="Picture 4" descr="COBJ0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16818">
            <a:off x="1355019" y="4970982"/>
            <a:ext cx="3819270" cy="1494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F:\карт ЕГЭ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000504"/>
            <a:ext cx="1975981" cy="2385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785794"/>
            <a:ext cx="6143668" cy="5093702"/>
          </a:xfrm>
          <a:prstGeom prst="rect">
            <a:avLst/>
          </a:prstGeom>
          <a:solidFill>
            <a:schemeClr val="tx1"/>
          </a:solidFill>
          <a:ln w="76200" cmpd="dbl">
            <a:solidFill>
              <a:srgbClr val="C00000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8000" b="1" dirty="0" smtClean="0">
                <a:ln/>
                <a:solidFill>
                  <a:schemeClr val="bg1"/>
                </a:solidFill>
                <a:latin typeface="Monotype Corsiva" pitchFamily="66" charset="0"/>
              </a:rPr>
              <a:t>Пользование  мобильными телефонами </a:t>
            </a:r>
          </a:p>
          <a:p>
            <a:pPr algn="ctr">
              <a:lnSpc>
                <a:spcPts val="6500"/>
              </a:lnSpc>
            </a:pPr>
            <a:r>
              <a:rPr lang="ru-RU" sz="8000" b="1" dirty="0" smtClean="0">
                <a:ln/>
                <a:solidFill>
                  <a:schemeClr val="bg1"/>
                </a:solidFill>
                <a:latin typeface="Monotype Corsiva" pitchFamily="66" charset="0"/>
              </a:rPr>
              <a:t>на экзамене категорически запрещается.</a:t>
            </a:r>
            <a:endParaRPr lang="ru-RU" sz="8000" b="1" dirty="0">
              <a:ln/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42844" y="428604"/>
            <a:ext cx="878684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en-US" sz="36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Сроки  проведения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государственной (итоговой)</a:t>
            </a:r>
            <a:endParaRPr lang="en-US" sz="2800" b="1" i="1" dirty="0" smtClean="0">
              <a:solidFill>
                <a:srgbClr val="005828"/>
              </a:solidFill>
              <a:ea typeface="Calibri" pitchFamily="34" charset="0"/>
              <a:cs typeface="Times New Roman" pitchFamily="18" charset="0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аттестации в форме </a:t>
            </a:r>
            <a:r>
              <a:rPr lang="ru-RU" sz="28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ЕГЭ </a:t>
            </a:r>
            <a:endParaRPr lang="en-US" sz="2800" b="1" i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выпускников </a:t>
            </a:r>
            <a:r>
              <a:rPr lang="en-US" sz="28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XI</a:t>
            </a:r>
            <a:r>
              <a:rPr lang="en-US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классов:</a:t>
            </a:r>
            <a:endParaRPr lang="en-US" sz="2800" b="1" i="1" dirty="0" smtClean="0">
              <a:solidFill>
                <a:srgbClr val="005828"/>
              </a:solidFill>
              <a:ea typeface="Calibri" pitchFamily="34" charset="0"/>
              <a:cs typeface="Times New Roman" pitchFamily="18" charset="0"/>
            </a:endParaRPr>
          </a:p>
          <a:p>
            <a:pPr indent="449263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800" b="1" i="1" dirty="0" smtClean="0">
              <a:solidFill>
                <a:srgbClr val="0000CC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71472" y="2500306"/>
            <a:ext cx="807249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</a:rPr>
              <a:t>27 мая (пятница)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информатика и ИКТ,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dirty="0" smtClean="0">
                <a:latin typeface="Arial" pitchFamily="34" charset="0"/>
              </a:rPr>
              <a:t>                                 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биология, литература;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30 мая (понедельник)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omic Sans MS" pitchFamily="66" charset="0"/>
                <a:ea typeface="Times New Roman" pitchFamily="18" charset="0"/>
              </a:rPr>
              <a:t>русский язык;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</a:rPr>
              <a:t>3 июня (пятница)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химия,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иностранные языки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dirty="0" smtClean="0">
                <a:latin typeface="Arial" pitchFamily="34" charset="0"/>
              </a:rPr>
              <a:t>              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(английский, французский, немецкий);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6 июня (понедельник) </a:t>
            </a:r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  <a:ea typeface="Times New Roman" pitchFamily="18" charset="0"/>
              </a:rPr>
              <a:t>– математика;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</a:rPr>
              <a:t>10 июня (пятница)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 география,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dirty="0" smtClean="0">
                <a:latin typeface="Arial" pitchFamily="34" charset="0"/>
              </a:rPr>
              <a:t>                                     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обществознание;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</a:rPr>
              <a:t>14 июня (вторник)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–  история, физика.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858016" y="357165"/>
            <a:ext cx="1928826" cy="2160285"/>
            <a:chOff x="6858016" y="357165"/>
            <a:chExt cx="1928826" cy="2160285"/>
          </a:xfrm>
        </p:grpSpPr>
        <p:pic>
          <p:nvPicPr>
            <p:cNvPr id="18433" name="Picture 1" descr="F:\карт ЕГЭ\calendar7.jpg"/>
            <p:cNvPicPr>
              <a:picLocks noChangeAspect="1" noChangeArrowheads="1"/>
            </p:cNvPicPr>
            <p:nvPr/>
          </p:nvPicPr>
          <p:blipFill>
            <a:blip r:embed="rId2"/>
            <a:srcRect l="8334" r="9967"/>
            <a:stretch>
              <a:fillRect/>
            </a:stretch>
          </p:blipFill>
          <p:spPr bwMode="auto">
            <a:xfrm>
              <a:off x="6858016" y="357165"/>
              <a:ext cx="1928826" cy="2160285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 rot="421829">
              <a:off x="7512043" y="819165"/>
              <a:ext cx="558523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sz="800" b="1" dirty="0" smtClean="0">
                  <a:latin typeface="Arial Black" pitchFamily="34" charset="0"/>
                </a:rPr>
                <a:t>2011</a:t>
              </a:r>
              <a:endParaRPr lang="ru-RU" sz="800" b="1" dirty="0"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63915"/>
            <a:ext cx="835824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sz="2800" dirty="0" smtClean="0">
              <a:solidFill>
                <a:srgbClr val="006600"/>
              </a:solidFill>
              <a:latin typeface="Arial Narrow" pitchFamily="34" charset="0"/>
              <a:ea typeface="Times New Roman" pitchFamily="18" charset="0"/>
            </a:endParaRPr>
          </a:p>
          <a:p>
            <a:pPr indent="457200"/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Для участников, </a:t>
            </a:r>
            <a:r>
              <a:rPr lang="ru-RU" sz="28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не сдавших ЕГЭ </a:t>
            </a:r>
            <a:r>
              <a:rPr lang="ru-RU" sz="28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или не завершивших выполнение экзаменационной работы по уважительным причинам (болезнь или иные обстоятельства, подтвержденные документально), определены 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резервные дни сдачи ЕГЭ: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</a:rPr>
              <a:t>16 июня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–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иностранные языки, обществознание, биология, информатика и информационно-коммуникационные технологии (ИКТ); 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</a:rPr>
              <a:t>17 июня </a:t>
            </a: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– география, химия, литература, история, физика;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18 июня </a:t>
            </a:r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  <a:ea typeface="Times New Roman" pitchFamily="18" charset="0"/>
              </a:rPr>
              <a:t>– русский язык;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20 июня </a:t>
            </a:r>
            <a:r>
              <a:rPr lang="ru-RU" sz="2800" b="1" dirty="0" smtClean="0">
                <a:solidFill>
                  <a:srgbClr val="006600"/>
                </a:solidFill>
                <a:latin typeface="Comic Sans MS" pitchFamily="66" charset="0"/>
                <a:ea typeface="Times New Roman" pitchFamily="18" charset="0"/>
              </a:rPr>
              <a:t>– математика.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357166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hlinkClick r:id="rId2" action="ppaction://hlinkfile"/>
              </a:rPr>
              <a:t>Приказом </a:t>
            </a:r>
            <a:r>
              <a:rPr lang="ru-RU" sz="2800" b="1" dirty="0" err="1" smtClean="0">
                <a:solidFill>
                  <a:srgbClr val="C00000"/>
                </a:solidFill>
                <a:latin typeface="Arial Narrow" pitchFamily="34" charset="0"/>
                <a:hlinkClick r:id="rId2" action="ppaction://hlinkfile"/>
              </a:rPr>
              <a:t>Рособрнадзора</a:t>
            </a:r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  <a:hlinkClick r:id="rId2" action="ppaction://hlinkfile"/>
              </a:rPr>
              <a:t> от 16.12.2010 № 2965</a:t>
            </a:r>
            <a:endParaRPr lang="ru-RU" sz="28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980</Words>
  <PresentationFormat>Экран (4:3)</PresentationFormat>
  <Paragraphs>190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Зонтова </cp:lastModifiedBy>
  <cp:revision>119</cp:revision>
  <dcterms:modified xsi:type="dcterms:W3CDTF">2011-02-25T12:25:16Z</dcterms:modified>
</cp:coreProperties>
</file>